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425" r:id="rId3"/>
    <p:sldId id="438" r:id="rId4"/>
    <p:sldId id="475" r:id="rId5"/>
    <p:sldId id="526" r:id="rId6"/>
    <p:sldId id="527" r:id="rId7"/>
    <p:sldId id="528" r:id="rId8"/>
    <p:sldId id="529" r:id="rId9"/>
    <p:sldId id="445" r:id="rId10"/>
    <p:sldId id="455" r:id="rId11"/>
    <p:sldId id="449" r:id="rId12"/>
    <p:sldId id="456" r:id="rId13"/>
    <p:sldId id="457" r:id="rId14"/>
    <p:sldId id="458" r:id="rId15"/>
    <p:sldId id="459" r:id="rId16"/>
    <p:sldId id="530" r:id="rId17"/>
    <p:sldId id="492" r:id="rId18"/>
    <p:sldId id="52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7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82BD-2C67-4008-B636-F16B5D494941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3F8C2-A7DD-47B7-AC34-DDA2FFBC8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71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https://ezgif.com/maker</a:t>
            </a:r>
          </a:p>
          <a:p>
            <a:endParaRPr lang="en-US" altLang="ko-KR" dirty="0"/>
          </a:p>
          <a:p>
            <a:r>
              <a:rPr lang="en-US" altLang="ko-KR" dirty="0"/>
              <a:t>Dirichlet boundary conditions assume the solution to the variable. </a:t>
            </a:r>
          </a:p>
          <a:p>
            <a:r>
              <a:rPr lang="en-US" altLang="ko-KR" dirty="0"/>
              <a:t>In Neumann boundary conditions, a solution is assumed for the derivative of the variable.</a:t>
            </a:r>
          </a:p>
          <a:p>
            <a:endParaRPr lang="en-US" altLang="ko-KR" dirty="0"/>
          </a:p>
          <a:p>
            <a:r>
              <a:rPr lang="en-US" altLang="ko-KR" dirty="0"/>
              <a:t>https://en.wikipedia.org/wiki/Von_Neumann_stability_analysis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4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73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6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2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0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6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F23E-9472-4C06-EDF9-D09C3D1B9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74151-699A-9061-C694-5C529BD51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C12D-C586-5460-249E-36F5BF7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4418-CF47-3381-2046-A97A4267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FF2F-2721-B794-9321-820FC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96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42C-2378-4416-309D-1A0CF58B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E7802-4F6D-2FE1-557E-AD8944D9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9407-3AF1-FFAC-FFDD-B754220D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02243-90A1-99F0-BEF7-5502CF9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68CE7-9B90-C713-8D55-68E64A2E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6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E0323-1163-13C6-2E78-112BF5D27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AB739-A8FE-BABE-74BE-FCCA5ED5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814D-E3E6-59EC-888E-F46C1E9C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B00F-AFE5-B335-B36E-96DC2FCE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FA0C-CF1C-EC77-61B8-381BA4DA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51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4996-8FA7-8E95-6D80-294A51E7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1689-5EFC-CBF9-C653-7FEF51B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D97C-150D-2EB3-D1C8-AD64F9A1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487-A850-BD71-AFEB-2537D4B0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8E76-7ECC-B5F0-5B2E-5A28D95F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16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5B87-19FF-5760-193E-B9947D7A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2DB5-8861-EDE2-0538-2DD00DFA9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D1E0-14DD-D685-18CD-35E9F649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6032-2D4F-ADF9-6873-C093CD80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15D9-2D99-AAE9-7902-7CE759B4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D7-0C82-BA10-585B-D786D092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74CA-9C9B-C7F5-64CF-82B1D5BC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8B771-A963-B6CC-3ED5-0F0BAE6F2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7DE4-0D40-6695-1B80-A38BE81F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3FA8-72EE-C8A8-A670-2061789A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275D1-2E38-4935-6B1F-AC7A62FF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1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A7B9-7561-507D-A0AC-21721545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2759A-3868-B1BC-84AB-7BF77F90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55695-22FC-C735-ABEA-B07B2D7EB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FCB5A-574D-567C-A26B-3E1DCD64B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5F4FD-5F92-1137-E272-3316167B0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2DEEB-6410-8C5F-8BEF-B17CC097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19FB3-8D1E-0731-B15E-407BFD31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30B61-237A-DE50-8AC1-3BA9C8D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477-A379-275D-0E06-1A0D8280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13E42-ABC6-B13D-5559-02695549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92CFB-6297-F592-89B7-691B5630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EBC67-AA85-6350-520B-CD3F2163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9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17073-0D24-E0F5-CD9B-F37DC842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52CC5-ACE0-545F-F041-EC51B04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DB29-19A2-DF29-E32E-DF9C80FA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2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507A-872D-BED8-0944-7DC21D3E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A6E6-AA78-4F55-A66A-9B732C37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A54C6-96FB-8F11-2859-E3EEBCDA5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60FF-AC52-3BA0-E32E-07C8C48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9409E-B023-C061-46D9-6F4B574D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62678-8A44-FC78-AAE6-91BE26E0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15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A445-F1EF-90A6-4B7A-C55FC06D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0BE98-6AC2-D182-B5BD-92C3E2ADA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986DF-7722-67E9-D241-1050AA2D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B3045-B6D4-58E1-0B19-2462E0EE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77089-3038-2AF4-3CAD-0EA4D76C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4A795-08E6-57E4-DABC-95F31DB5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4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FFC37-CA83-A13F-62D6-FDA2FD9D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14285-8526-3560-13FC-3ED93F31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1EF6-A06A-5F93-8A16-F8F4F2EAF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11E38-EC9C-49D1-B039-CA4190CBCCD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120D-64CF-8D1E-75C3-B383B500A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41F9-489B-F2A2-9B7C-848B4E603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E8E5C4-ED03-486C-931B-E6911B67669A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12FC6C1C-FF7C-4702-A72D-CDF3B8AEA43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DE1921-852C-4176-8BC6-F21ADEB16E46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Jeonbuk National University</a:t>
              </a:r>
            </a:p>
          </p:txBody>
        </p:sp>
        <p:pic>
          <p:nvPicPr>
            <p:cNvPr id="10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4C124095-6210-4BC5-BA76-26425F1DC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2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93D8-7728-B962-096C-78815735A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549"/>
            <a:ext cx="9144000" cy="169050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Aerothermochemistry and Combustion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43A47-89D5-43AA-256C-435E2DF59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3387511"/>
            <a:ext cx="8472055" cy="107307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8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A597D0-3FD8-4FD8-AB3F-945A94DEC37C}"/>
              </a:ext>
            </a:extLst>
          </p:cNvPr>
          <p:cNvSpPr txBox="1">
            <a:spLocks/>
          </p:cNvSpPr>
          <p:nvPr/>
        </p:nvSpPr>
        <p:spPr>
          <a:xfrm>
            <a:off x="9002278" y="4589393"/>
            <a:ext cx="2371725" cy="12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</a:p>
          <a:p>
            <a:pPr algn="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2024/04/28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C1543-FA75-4338-910F-5F82644DC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0"/>
          <a:stretch/>
        </p:blipFill>
        <p:spPr>
          <a:xfrm>
            <a:off x="801696" y="1248792"/>
            <a:ext cx="3658756" cy="4932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7213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diffusionFoam.C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3904741" y="3198743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723891" y="30125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“header” files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237849-F970-42E2-8640-9B44AFA00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35" r="35606"/>
          <a:stretch/>
        </p:blipFill>
        <p:spPr>
          <a:xfrm>
            <a:off x="8340571" y="1248792"/>
            <a:ext cx="2356004" cy="300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6A18E0BA-BB71-4210-B534-EABBAD0EBEC3}"/>
              </a:ext>
            </a:extLst>
          </p:cNvPr>
          <p:cNvSpPr/>
          <p:nvPr/>
        </p:nvSpPr>
        <p:spPr>
          <a:xfrm>
            <a:off x="3491280" y="2336785"/>
            <a:ext cx="280620" cy="1720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B7BAB3-A4AF-4CC6-83ED-2BA48B88995B}"/>
              </a:ext>
            </a:extLst>
          </p:cNvPr>
          <p:cNvCxnSpPr>
            <a:cxnSpLocks/>
          </p:cNvCxnSpPr>
          <p:nvPr/>
        </p:nvCxnSpPr>
        <p:spPr>
          <a:xfrm>
            <a:off x="3904741" y="5659055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102BA-AF36-4539-BEBC-51E3809009A2}"/>
              </a:ext>
            </a:extLst>
          </p:cNvPr>
          <p:cNvSpPr/>
          <p:nvPr/>
        </p:nvSpPr>
        <p:spPr>
          <a:xfrm>
            <a:off x="4591050" y="5163543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is created to solve “FVM”</a:t>
            </a:r>
            <a:endParaRPr lang="ko-KR" altLang="en-US" dirty="0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C2230661-F3B9-4286-9E3D-AA94D73F4477}"/>
              </a:ext>
            </a:extLst>
          </p:cNvPr>
          <p:cNvSpPr/>
          <p:nvPr/>
        </p:nvSpPr>
        <p:spPr>
          <a:xfrm>
            <a:off x="3631590" y="5219379"/>
            <a:ext cx="150022" cy="8604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4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4A7B1E4-FDAA-45D5-A693-200BF808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648"/>
            <a:ext cx="12192000" cy="248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7950693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diffusionFoam “solver”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/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A6DB26-0A23-487B-B2F5-21AB2554E98A}"/>
              </a:ext>
            </a:extLst>
          </p:cNvPr>
          <p:cNvSpPr txBox="1"/>
          <p:nvPr/>
        </p:nvSpPr>
        <p:spPr>
          <a:xfrm>
            <a:off x="6776773" y="4819281"/>
            <a:ext cx="382294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 “diffusionFoam“ solver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BCBFEBC-9921-4C30-923C-26BF28CCE329}"/>
              </a:ext>
            </a:extLst>
          </p:cNvPr>
          <p:cNvSpPr/>
          <p:nvPr/>
        </p:nvSpPr>
        <p:spPr>
          <a:xfrm rot="16200000">
            <a:off x="6373225" y="4811697"/>
            <a:ext cx="257452" cy="40760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05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B145E-FEF8-43EB-892E-B68F45FB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293743"/>
            <a:ext cx="7820025" cy="3228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1728647" y="3522593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019550" y="3308335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052497" y="4370318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110914" y="4134757"/>
            <a:ext cx="20584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Mesh, schemes, solvers, algorithm controls and tolerances for the implicit solvers.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88AB11-5C6A-4D2A-9F9D-4A391BDB8981}"/>
              </a:ext>
            </a:extLst>
          </p:cNvPr>
          <p:cNvCxnSpPr>
            <a:cxnSpLocks/>
          </p:cNvCxnSpPr>
          <p:nvPr/>
        </p:nvCxnSpPr>
        <p:spPr>
          <a:xfrm>
            <a:off x="2176322" y="3931042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0202D-0A62-44B2-969A-CF95DE21FD24}"/>
              </a:ext>
            </a:extLst>
          </p:cNvPr>
          <p:cNvSpPr/>
          <p:nvPr/>
        </p:nvSpPr>
        <p:spPr>
          <a:xfrm>
            <a:off x="4305300" y="3726309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3A9AD-D179-4BB2-9409-B6CD4814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5" y="2150768"/>
            <a:ext cx="5748789" cy="33832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2A24941-DE90-4A56-AB2C-DC6E1A3EAB41}"/>
              </a:ext>
            </a:extLst>
          </p:cNvPr>
          <p:cNvSpPr/>
          <p:nvPr/>
        </p:nvSpPr>
        <p:spPr>
          <a:xfrm>
            <a:off x="5381625" y="3536654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055C8-2386-43D7-9B35-32102064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37" y="2150768"/>
            <a:ext cx="5715181" cy="33832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0991850" y="2631779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7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91488-E5D5-4E18-9CD4-1AEAEEE7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837"/>
            <a:ext cx="12192000" cy="28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0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“case” in paraview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76A24-829D-461B-894D-0FBD95D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6" y="1742972"/>
            <a:ext cx="833462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Diffusion Equation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0B415-7373-4FF6-9BB8-95AA744E5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74" y="-2351"/>
            <a:ext cx="3293226" cy="2469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B103FB-37C8-4B4D-AA02-4640E7F78461}"/>
              </a:ext>
            </a:extLst>
          </p:cNvPr>
          <p:cNvSpPr txBox="1"/>
          <p:nvPr/>
        </p:nvSpPr>
        <p:spPr>
          <a:xfrm>
            <a:off x="8929338" y="3188062"/>
            <a:ext cx="292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Post Processing tool in OpenFOAM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0B996-D50F-43AE-88F0-622F5D2F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8" y="1526019"/>
            <a:ext cx="83473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4077-FF74-4B9E-B383-C5ED00BA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CC47-2256-4206-8CE7-0136B553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3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3AED-EF8F-B66B-9516-F65A73B1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609D-DF8A-DC79-BF3B-E6138958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Presentation (DAY 9)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E11994-FDDA-422A-8C91-87FAE9846CD5}"/>
              </a:ext>
            </a:extLst>
          </p:cNvPr>
          <p:cNvSpPr txBox="1">
            <a:spLocks/>
          </p:cNvSpPr>
          <p:nvPr/>
        </p:nvSpPr>
        <p:spPr>
          <a:xfrm>
            <a:off x="889000" y="1616363"/>
            <a:ext cx="10677235" cy="452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51E81-0CDA-4163-B874-A433102B01F6}"/>
              </a:ext>
            </a:extLst>
          </p:cNvPr>
          <p:cNvSpPr txBox="1"/>
          <p:nvPr/>
        </p:nvSpPr>
        <p:spPr>
          <a:xfrm>
            <a:off x="878609" y="1860506"/>
            <a:ext cx="10463646" cy="25853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13: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individual should present the topic in the form of presentation for 15 minutes. This topic carries high marks. Please prepare and present it carefully.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session: 5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individual should ask a single question during the presentation.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03735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EF2C571-ABBF-EE15-0EFD-92B2F1DCF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C732D-7A00-4E9C-89B8-694EC032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121801"/>
            <a:ext cx="9658109" cy="47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Numerical Solution to Diffusion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– 1 in OpenFOAM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Diffusion Equation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C87AC0-C7D6-49B5-889A-EBB404B45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4205"/>
            <a:ext cx="7530384" cy="408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18DF68-DE1A-4ACC-B013-45A16C1998D6}"/>
                  </a:ext>
                </a:extLst>
              </p:cNvPr>
              <p:cNvSpPr txBox="1"/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18DF68-DE1A-4ACC-B013-45A16C19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3A0B415-7373-4FF6-9BB8-95AA744E5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74" y="-2351"/>
            <a:ext cx="3293226" cy="2469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B103FB-37C8-4B4D-AA02-4640E7F78461}"/>
              </a:ext>
            </a:extLst>
          </p:cNvPr>
          <p:cNvSpPr txBox="1"/>
          <p:nvPr/>
        </p:nvSpPr>
        <p:spPr>
          <a:xfrm>
            <a:off x="2777920" y="153475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Post Processing tool in OpenFOAM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6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“ParaView”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36A3409C-72E9-4087-80A0-D4BB6A3B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30" y="1420336"/>
            <a:ext cx="4811697" cy="2248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C047F0-570A-46DF-8804-0C1E3B98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2" y="3738086"/>
            <a:ext cx="5550258" cy="2524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E82481-B484-4DD9-AC1F-DE34CE18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2" y="847724"/>
            <a:ext cx="4425434" cy="4982277"/>
          </a:xfrm>
          <a:prstGeom prst="rect">
            <a:avLst/>
          </a:prstGeom>
        </p:spPr>
      </p:pic>
      <p:sp>
        <p:nvSpPr>
          <p:cNvPr id="10" name="타원 10">
            <a:extLst>
              <a:ext uri="{FF2B5EF4-FFF2-40B4-BE49-F238E27FC236}">
                <a16:creationId xmlns:a16="http://schemas.microsoft.com/office/drawing/2014/main" id="{62EB2A1F-9B00-4C5E-80A6-273AEE9FFF54}"/>
              </a:ext>
            </a:extLst>
          </p:cNvPr>
          <p:cNvSpPr/>
          <p:nvPr/>
        </p:nvSpPr>
        <p:spPr>
          <a:xfrm>
            <a:off x="5353050" y="2143125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타원 11">
            <a:extLst>
              <a:ext uri="{FF2B5EF4-FFF2-40B4-BE49-F238E27FC236}">
                <a16:creationId xmlns:a16="http://schemas.microsoft.com/office/drawing/2014/main" id="{93AB7BB7-701B-4C25-9266-37834AE438F3}"/>
              </a:ext>
            </a:extLst>
          </p:cNvPr>
          <p:cNvSpPr/>
          <p:nvPr/>
        </p:nvSpPr>
        <p:spPr>
          <a:xfrm>
            <a:off x="5629275" y="4953000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12018321-943A-43D7-BA0E-2DF3D875A0C0}"/>
              </a:ext>
            </a:extLst>
          </p:cNvPr>
          <p:cNvSpPr/>
          <p:nvPr/>
        </p:nvSpPr>
        <p:spPr>
          <a:xfrm>
            <a:off x="10900033" y="1466850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53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“ParaView”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2379EF0B-1024-41D0-8DC6-281D2BBB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179" y="562994"/>
            <a:ext cx="5936821" cy="5209156"/>
          </a:xfrm>
          <a:prstGeom prst="rect">
            <a:avLst/>
          </a:prstGeom>
        </p:spPr>
      </p:pic>
      <p:pic>
        <p:nvPicPr>
          <p:cNvPr id="8" name="그림 2">
            <a:extLst>
              <a:ext uri="{FF2B5EF4-FFF2-40B4-BE49-F238E27FC236}">
                <a16:creationId xmlns:a16="http://schemas.microsoft.com/office/drawing/2014/main" id="{EBF9CEE4-7FA3-462C-9FFA-E7849E3F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866775" y="1247775"/>
            <a:ext cx="4953000" cy="2609850"/>
          </a:xfrm>
          <a:prstGeom prst="rect">
            <a:avLst/>
          </a:prstGeom>
        </p:spPr>
      </p:pic>
      <p:sp>
        <p:nvSpPr>
          <p:cNvPr id="9" name="타원 10">
            <a:extLst>
              <a:ext uri="{FF2B5EF4-FFF2-40B4-BE49-F238E27FC236}">
                <a16:creationId xmlns:a16="http://schemas.microsoft.com/office/drawing/2014/main" id="{E46F3325-AF64-4E3C-9109-109B0BB6BA3B}"/>
              </a:ext>
            </a:extLst>
          </p:cNvPr>
          <p:cNvSpPr/>
          <p:nvPr/>
        </p:nvSpPr>
        <p:spPr>
          <a:xfrm>
            <a:off x="5353050" y="2143125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타원 12">
            <a:extLst>
              <a:ext uri="{FF2B5EF4-FFF2-40B4-BE49-F238E27FC236}">
                <a16:creationId xmlns:a16="http://schemas.microsoft.com/office/drawing/2014/main" id="{A35E14B4-6EB9-4AD6-B731-9F2C7824764B}"/>
              </a:ext>
            </a:extLst>
          </p:cNvPr>
          <p:cNvSpPr/>
          <p:nvPr/>
        </p:nvSpPr>
        <p:spPr>
          <a:xfrm>
            <a:off x="10900033" y="1466850"/>
            <a:ext cx="466725" cy="4572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화살표: 오른쪽 4">
            <a:extLst>
              <a:ext uri="{FF2B5EF4-FFF2-40B4-BE49-F238E27FC236}">
                <a16:creationId xmlns:a16="http://schemas.microsoft.com/office/drawing/2014/main" id="{4C03C10B-6934-4664-B75F-39F0550AFC04}"/>
              </a:ext>
            </a:extLst>
          </p:cNvPr>
          <p:cNvSpPr/>
          <p:nvPr/>
        </p:nvSpPr>
        <p:spPr>
          <a:xfrm>
            <a:off x="7343775" y="1847850"/>
            <a:ext cx="3619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01A64-B74B-48DA-A55A-947F962D25A0}"/>
              </a:ext>
            </a:extLst>
          </p:cNvPr>
          <p:cNvSpPr txBox="1"/>
          <p:nvPr/>
        </p:nvSpPr>
        <p:spPr>
          <a:xfrm>
            <a:off x="7802757" y="173938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click “</a:t>
            </a:r>
            <a:r>
              <a:rPr lang="en-US" altLang="ko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32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“ParaView”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EDC3BD78-1A96-4E64-B436-5A9E3160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281111"/>
            <a:ext cx="9344025" cy="4672013"/>
          </a:xfrm>
          <a:prstGeom prst="rect">
            <a:avLst/>
          </a:prstGeom>
        </p:spPr>
      </p:pic>
      <p:sp>
        <p:nvSpPr>
          <p:cNvPr id="8" name="화살표: 오른쪽 9">
            <a:extLst>
              <a:ext uri="{FF2B5EF4-FFF2-40B4-BE49-F238E27FC236}">
                <a16:creationId xmlns:a16="http://schemas.microsoft.com/office/drawing/2014/main" id="{B5B3B53E-8ED2-493E-89F6-CF9C22DBF49C}"/>
              </a:ext>
            </a:extLst>
          </p:cNvPr>
          <p:cNvSpPr/>
          <p:nvPr/>
        </p:nvSpPr>
        <p:spPr>
          <a:xfrm>
            <a:off x="3994728" y="773319"/>
            <a:ext cx="361950" cy="20955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CCBE1-2188-49A1-BE50-8A26A5DACB4A}"/>
              </a:ext>
            </a:extLst>
          </p:cNvPr>
          <p:cNvSpPr txBox="1"/>
          <p:nvPr/>
        </p:nvSpPr>
        <p:spPr>
          <a:xfrm>
            <a:off x="4453710" y="599045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results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46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files from 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2EBD4C-CA9E-4558-BA8C-17892328A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55"/>
          <a:stretch/>
        </p:blipFill>
        <p:spPr>
          <a:xfrm>
            <a:off x="1864879" y="1292513"/>
            <a:ext cx="8036503" cy="481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2534A-84D4-4668-8A16-8F12E2B4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29" y="1109362"/>
            <a:ext cx="5448589" cy="5148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createFields.H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2535962" y="2541806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826865" y="2327548"/>
            <a:ext cx="316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Temperature “T” field is created</a:t>
            </a:r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535962" y="4568900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826865" y="4354642"/>
            <a:ext cx="280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Diffusivity as a field created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724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</TotalTime>
  <Words>312</Words>
  <Application>Microsoft Office PowerPoint</Application>
  <PresentationFormat>Widescreen</PresentationFormat>
  <Paragraphs>70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Coronet</vt:lpstr>
      <vt:lpstr>Times New Roman</vt:lpstr>
      <vt:lpstr>Times-Roman</vt:lpstr>
      <vt:lpstr>Wingdings</vt:lpstr>
      <vt:lpstr>Office Theme</vt:lpstr>
      <vt:lpstr>Aerothermochemistry and Combustion</vt:lpstr>
      <vt:lpstr>Quick Recap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Project Presentation (DAY 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ROD BUNDLES</dc:title>
  <dc:creator>Kumaresh Selvakumar</dc:creator>
  <cp:lastModifiedBy>Yahya</cp:lastModifiedBy>
  <cp:revision>258</cp:revision>
  <dcterms:created xsi:type="dcterms:W3CDTF">2022-11-18T04:53:24Z</dcterms:created>
  <dcterms:modified xsi:type="dcterms:W3CDTF">2024-04-28T04:24:50Z</dcterms:modified>
</cp:coreProperties>
</file>